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3" r:id="rId1"/>
    <p:sldMasterId id="2147483796" r:id="rId2"/>
    <p:sldMasterId id="2147483820" r:id="rId3"/>
  </p:sldMasterIdLst>
  <p:notesMasterIdLst>
    <p:notesMasterId r:id="rId25"/>
  </p:notesMasterIdLst>
  <p:handoutMasterIdLst>
    <p:handoutMasterId r:id="rId26"/>
  </p:handoutMasterIdLst>
  <p:sldIdLst>
    <p:sldId id="683" r:id="rId4"/>
    <p:sldId id="715" r:id="rId5"/>
    <p:sldId id="741" r:id="rId6"/>
    <p:sldId id="739" r:id="rId7"/>
    <p:sldId id="748" r:id="rId8"/>
    <p:sldId id="725" r:id="rId9"/>
    <p:sldId id="728" r:id="rId10"/>
    <p:sldId id="731" r:id="rId11"/>
    <p:sldId id="742" r:id="rId12"/>
    <p:sldId id="727" r:id="rId13"/>
    <p:sldId id="744" r:id="rId14"/>
    <p:sldId id="736" r:id="rId15"/>
    <p:sldId id="745" r:id="rId16"/>
    <p:sldId id="750" r:id="rId17"/>
    <p:sldId id="749" r:id="rId18"/>
    <p:sldId id="740" r:id="rId19"/>
    <p:sldId id="734" r:id="rId20"/>
    <p:sldId id="730" r:id="rId21"/>
    <p:sldId id="718" r:id="rId22"/>
    <p:sldId id="720" r:id="rId23"/>
    <p:sldId id="72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14A"/>
    <a:srgbClr val="5D7DBE"/>
    <a:srgbClr val="5D7D95"/>
    <a:srgbClr val="476276"/>
    <a:srgbClr val="5C6979"/>
    <a:srgbClr val="FFFFFF"/>
    <a:srgbClr val="3D5569"/>
    <a:srgbClr val="97D6EC"/>
    <a:srgbClr val="F7A81B"/>
    <a:srgbClr val="00A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27CA6-12BA-4E25-8D0C-D0BF47BEA956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6C39-415E-47A8-98C8-62E2BB296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80A5-7BB0-734F-8C27-B1DC0FB7F82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1DD-DAB9-1647-97C7-AACDE602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Hook: Drop</a:t>
            </a:r>
            <a:r>
              <a:rPr lang="en-US" baseline="0"/>
              <a:t> thick paper </a:t>
            </a:r>
            <a:r>
              <a:rPr lang="en-US" baseline="0" err="1"/>
              <a:t>wargaming</a:t>
            </a:r>
            <a:r>
              <a:rPr lang="en-US" baseline="0"/>
              <a:t> manuals on stage to emphasize thickness and difficulty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66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6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Quantify opportunity: Explain uses, impact,</a:t>
            </a:r>
            <a:r>
              <a:rPr lang="en-US" baseline="0"/>
              <a:t> and importance of </a:t>
            </a:r>
            <a:r>
              <a:rPr lang="en-US" baseline="0" err="1"/>
              <a:t>wargaming</a:t>
            </a:r>
            <a:r>
              <a:rPr lang="en-US" baseline="0"/>
              <a:t> and similar tabletop exercises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3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Hook: Drop</a:t>
            </a:r>
            <a:r>
              <a:rPr lang="en-US" baseline="0"/>
              <a:t> thick paper </a:t>
            </a:r>
            <a:r>
              <a:rPr lang="en-US" baseline="0" err="1"/>
              <a:t>wargaming</a:t>
            </a:r>
            <a:r>
              <a:rPr lang="en-US" baseline="0"/>
              <a:t> manuals on stage to emphasize thickness and difficulty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D511DD-DAB9-1647-97C7-AACDE6029B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9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 i="0" cap="all" spc="1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420AB0-6BE1-DF48-9CC3-9AA23842A748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600"/>
              </a:spcBef>
              <a:spcAft>
                <a:spcPts val="1200"/>
              </a:spcAft>
              <a:buNone/>
              <a:defRPr sz="1600"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57150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cap="all" spc="1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/>
              <a:t>Section goes here</a:t>
            </a:r>
          </a:p>
          <a:p>
            <a:pPr lvl="1"/>
            <a:r>
              <a:rPr lang="en-US"/>
              <a:t>Mini topic goes here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of contents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F8F3143-2C57-2A4F-ABCE-077E1B6FAF98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82889" y="1557119"/>
            <a:ext cx="6770680" cy="8772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For more information about XXX, contact…</a:t>
            </a:r>
          </a:p>
          <a:p>
            <a:pPr lvl="0"/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4782890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89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/>
              <a:t>FIRST LASTNAME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Email Second Level</a:t>
            </a:r>
          </a:p>
          <a:p>
            <a:pPr lvl="1"/>
            <a:r>
              <a:rPr lang="en-US"/>
              <a:t>Phone Second Level</a:t>
            </a:r>
          </a:p>
          <a:p>
            <a:pPr lvl="1"/>
            <a:endParaRPr lang="en-US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588499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839410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1019971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782889" y="5984315"/>
            <a:ext cx="6770679" cy="399023"/>
          </a:xfrm>
        </p:spPr>
        <p:txBody>
          <a:bodyPr/>
          <a:lstStyle>
            <a:lvl1pPr marL="0" indent="0">
              <a:buNone/>
              <a:defRPr b="1" i="0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BOOZALLEN.COM/CAPABILITY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58849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/>
              <a:t>FIRST LASTNAME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Email Second Level</a:t>
            </a:r>
          </a:p>
          <a:p>
            <a:pPr lvl="1"/>
            <a:r>
              <a:rPr lang="en-US"/>
              <a:t>Phone Second Level</a:t>
            </a:r>
          </a:p>
          <a:p>
            <a:pPr lvl="1"/>
            <a:endParaRPr 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394107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/>
              <a:t>FIRST LASTNAME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Email Second Level</a:t>
            </a:r>
          </a:p>
          <a:p>
            <a:pPr lvl="1"/>
            <a:r>
              <a:rPr lang="en-US"/>
              <a:t>Phone Second Level</a:t>
            </a:r>
          </a:p>
          <a:p>
            <a:pPr lvl="1"/>
            <a:endParaRPr lang="en-US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9971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/>
              <a:t>FIRST LASTNAME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Title Second Level</a:t>
            </a:r>
          </a:p>
          <a:p>
            <a:pPr lvl="1"/>
            <a:r>
              <a:rPr lang="en-US"/>
              <a:t>Email Second Level</a:t>
            </a:r>
          </a:p>
          <a:p>
            <a:pPr lvl="1"/>
            <a:r>
              <a:rPr lang="en-US"/>
              <a:t>Phone Second Level</a:t>
            </a:r>
          </a:p>
          <a:p>
            <a:pPr lvl="1"/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0BBFDA-B562-1145-9530-27663BD707A4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char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SUBHEAD GOES HERE</a:t>
            </a:r>
          </a:p>
          <a:p>
            <a:pPr lvl="1"/>
            <a:r>
              <a:rPr lang="en-US"/>
              <a:t>Level 1 text goes here to explain the charts or infographics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90" y="5876734"/>
            <a:ext cx="6772118" cy="414338"/>
          </a:xfrm>
        </p:spPr>
        <p:txBody>
          <a:bodyPr anchor="b">
            <a:noAutofit/>
          </a:bodyPr>
          <a:lstStyle>
            <a:lvl1pPr marL="0" indent="0">
              <a:buNone/>
              <a:defRPr lang="en-US" sz="8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Level 5 is a footnote or a place for source information.</a:t>
            </a:r>
          </a:p>
        </p:txBody>
      </p:sp>
      <p:sp>
        <p:nvSpPr>
          <p:cNvPr id="29" name="Chart Placeholder 12"/>
          <p:cNvSpPr>
            <a:spLocks noGrp="1"/>
          </p:cNvSpPr>
          <p:nvPr>
            <p:ph type="chart" sz="quarter" idx="17"/>
          </p:nvPr>
        </p:nvSpPr>
        <p:spPr>
          <a:xfrm>
            <a:off x="4782889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0" name="Chart Placeholder 12"/>
          <p:cNvSpPr>
            <a:spLocks noGrp="1"/>
          </p:cNvSpPr>
          <p:nvPr>
            <p:ph type="chart" sz="quarter" idx="19"/>
          </p:nvPr>
        </p:nvSpPr>
        <p:spPr>
          <a:xfrm>
            <a:off x="4782889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1" name="Chart Placeholder 12"/>
          <p:cNvSpPr>
            <a:spLocks noGrp="1"/>
          </p:cNvSpPr>
          <p:nvPr>
            <p:ph type="chart" sz="quarter" idx="20"/>
          </p:nvPr>
        </p:nvSpPr>
        <p:spPr>
          <a:xfrm>
            <a:off x="8297357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2" name="Chart Placeholder 12"/>
          <p:cNvSpPr>
            <a:spLocks noGrp="1"/>
          </p:cNvSpPr>
          <p:nvPr>
            <p:ph type="chart" sz="quarter" idx="21"/>
          </p:nvPr>
        </p:nvSpPr>
        <p:spPr>
          <a:xfrm>
            <a:off x="8297357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6783338-0600-E24C-BCE2-A339077E3393}" type="datetime1">
              <a:rPr lang="en-US" smtClean="0"/>
              <a:t>8/9/2017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15875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SUBHEAD GOES HERE</a:t>
            </a:r>
          </a:p>
          <a:p>
            <a:pPr lvl="1"/>
            <a:r>
              <a:rPr lang="en-US"/>
              <a:t>Level 1 text goes here to explain the charts or infographics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44E21D-54FC-1647-975B-FC40CA9A7E8B}" type="datetime1">
              <a:rPr lang="en-US" smtClean="0"/>
              <a:t>8/9/2017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88" y="629400"/>
            <a:ext cx="6770679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cap="all" spc="100" baseline="0">
                <a:solidFill>
                  <a:schemeClr val="tx1"/>
                </a:solidFill>
                <a:latin typeface="Oswald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46AB3B-1E7B-434A-B70B-5DF39861B64B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Georgia Ital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90" y="638827"/>
            <a:ext cx="6770678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200" baseline="0">
                <a:solidFill>
                  <a:schemeClr val="accent3"/>
                </a:solidFill>
                <a:latin typeface="Oswald" panose="02000503000000000000" pitchFamily="2" charset="0"/>
              </a:defRPr>
            </a:lvl1pPr>
            <a:lvl2pPr>
              <a:spcAft>
                <a:spcPts val="600"/>
              </a:spcAft>
              <a:defRPr sz="2000" b="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0" indent="0">
              <a:buFontTx/>
              <a:buNone/>
              <a:defRPr sz="1000" i="0" spc="150" baseline="0">
                <a:solidFill>
                  <a:schemeClr val="tx1"/>
                </a:solidFill>
                <a:latin typeface="Oswald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“Pull quote goes here. All text should be white. Pull quote goes here. All text should be white. Pull quote goes here. </a:t>
            </a:r>
            <a:br>
              <a:rPr lang="en-US"/>
            </a:br>
            <a:r>
              <a:rPr lang="en-US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PERSON BEING QUOTED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7F7A8ED-C569-7D46-907A-AEEB4357DBFF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DB707E5-B9B9-4E48-8DB0-FDE85FDBF766}" type="datetime1">
              <a:rPr lang="en-US" smtClean="0"/>
              <a:t>8/9/2017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41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45168" y="0"/>
            <a:ext cx="11746832" cy="614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179" y="3268988"/>
            <a:ext cx="10723390" cy="981308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/>
              <a:t>Section Heading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0179" y="6400451"/>
            <a:ext cx="5345353" cy="457549"/>
          </a:xfrm>
        </p:spPr>
        <p:txBody>
          <a:bodyPr/>
          <a:lstStyle/>
          <a:p>
            <a:r>
              <a:rPr lang="en-US"/>
              <a:t>Booz Allen Hamilton Internal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837" y="4255571"/>
            <a:ext cx="107233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10714266" cy="1143000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1400" b="1" i="0" cap="all" spc="150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subhead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75861" y="6148137"/>
            <a:ext cx="11171582" cy="7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3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038B5B3-F82A-2A49-8C67-5ACA4A5CF1CE}" type="datetime1">
              <a:rPr lang="en-US" smtClean="0"/>
              <a:t>8/9/2017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1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internal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5295900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668" y="1610772"/>
            <a:ext cx="5295900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D593325-9F27-8243-9DED-F3F6662968C6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1610772"/>
            <a:ext cx="3309594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41088" y="1610772"/>
            <a:ext cx="3309594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243974" y="1610772"/>
            <a:ext cx="3309594" cy="45995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882CC7-9B62-A348-A1BD-D4F22410B94B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phic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3835400"/>
            <a:ext cx="10715625" cy="2349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DF8BBD-D1AD-2543-BD12-1D175D8C0FD2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able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3835400"/>
            <a:ext cx="1071562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5197E66-2397-3641-88D6-021735032064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1610772"/>
            <a:ext cx="6388100" cy="46122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5F5A4D-4BBB-F746-AB3F-09AC2A936ED3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838200" y="1611313"/>
            <a:ext cx="6400800" cy="46116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BD6BF69-6C22-CE49-A7D6-D80CFF2F29EF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DB707E5-B9B9-4E48-8DB0-FDE85FDBF766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sz="16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/>
              <a:t>Level 1 text. Bullet is optional and may be removed. Click “indent more” to access additional type styles.</a:t>
            </a:r>
          </a:p>
          <a:p>
            <a:pPr lvl="1"/>
            <a:r>
              <a:rPr lang="en-US"/>
              <a:t>Level 2 headline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5DADFF-B1CB-9E48-A4B2-639547DA2500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lue Call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cap="all" spc="100" baseline="0">
                <a:solidFill>
                  <a:schemeClr val="accent4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/>
              <a:t>Level 1 text. Bullet is optional and may be removed. Click “indent more” to access additional type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51F875F-A26A-FE4B-9AA5-419B47F6744B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6184" y="0"/>
            <a:ext cx="11436349" cy="6874859"/>
          </a:xfrm>
        </p:spPr>
        <p:txBody>
          <a:bodyPr anchor="ctr"/>
          <a:lstStyle>
            <a:lvl1pPr marL="0" indent="0" algn="ctr">
              <a:buNone/>
              <a:defRPr sz="6000" b="0" i="0" cap="all" spc="200" baseline="0">
                <a:solidFill>
                  <a:schemeClr val="bg1"/>
                </a:solidFill>
                <a:latin typeface="Oswald"/>
              </a:defRPr>
            </a:lvl1pPr>
            <a:lvl2pPr algn="ctr">
              <a:defRPr sz="1800" i="0" spc="10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DIVIDER HEADING</a:t>
            </a:r>
          </a:p>
        </p:txBody>
      </p:sp>
    </p:spTree>
    <p:extLst>
      <p:ext uri="{BB962C8B-B14F-4D97-AF65-F5344CB8AC3E}">
        <p14:creationId xmlns:p14="http://schemas.microsoft.com/office/powerpoint/2010/main" val="73751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</a:t>
            </a:r>
            <a:r>
              <a:rPr lang="en-US" sz="750" cap="all" spc="100">
                <a:solidFill>
                  <a:srgbClr val="F7A81B"/>
                </a:solidFill>
              </a:rPr>
              <a:t>restricted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8C8572CE-7616-5E4E-9ACC-4CC7EA229E58}" type="datetime1">
              <a:rPr lang="en-US" smtClean="0"/>
              <a:t>8/9/2017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13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8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“Pull quote goes here. All text should be white. Pull quote goes here. All text should be white. Pull quote goes here.</a:t>
            </a:r>
            <a:br>
              <a:rPr lang="en-US"/>
            </a:br>
            <a:r>
              <a:rPr lang="en-US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PERSON BEING QUOTED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EE8A5AA-91B3-F54F-A637-D0413CF0BE0B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9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2CD8AF12-4B88-474D-8826-EB0573548E82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brand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/>
              <a:t>Month Year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6184" y="0"/>
            <a:ext cx="11436349" cy="6874859"/>
          </a:xfrm>
        </p:spPr>
        <p:txBody>
          <a:bodyPr anchor="ctr"/>
          <a:lstStyle>
            <a:lvl1pPr marL="0" indent="0" algn="ctr">
              <a:buNone/>
              <a:defRPr sz="6000" b="0" i="0" cap="all" spc="200" baseline="0">
                <a:solidFill>
                  <a:schemeClr val="bg1"/>
                </a:solidFill>
                <a:latin typeface="Oswald"/>
              </a:defRPr>
            </a:lvl1pPr>
            <a:lvl2pPr algn="ctr">
              <a:defRPr sz="1800" i="0" spc="10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/>
              <a:t>DIVIDER HEADING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8" y="1407445"/>
            <a:ext cx="6770687" cy="470535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E07B27C-0347-8648-B0BE-C7884A062724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407445"/>
            <a:ext cx="3302082" cy="4705350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257839" y="1407445"/>
            <a:ext cx="3302082" cy="4705350"/>
          </a:xfrm>
        </p:spPr>
        <p:txBody>
          <a:bodyPr/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9AF10C-188E-A540-863B-64A39BAB6F22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26CA831-E3C1-3D42-B871-E61EB0C49105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782478" y="2780284"/>
            <a:ext cx="3385751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92531" y="2780285"/>
            <a:ext cx="3361864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10B694-A189-EA47-9411-022A3FD37C02}" type="datetime1">
              <a:rPr lang="en-US" smtClean="0"/>
              <a:t>8/9/2017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782889" y="212962"/>
            <a:ext cx="6770680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782890" y="1395713"/>
            <a:ext cx="6770678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7AC487-6E00-C34A-9F3A-B5D35285FF17}" type="datetime1">
              <a:rPr lang="en-US" smtClean="0"/>
              <a:t>8/9/2017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815" r:id="rId2"/>
    <p:sldLayoutId id="2147483816" r:id="rId3"/>
    <p:sldLayoutId id="2147483817" r:id="rId4"/>
    <p:sldLayoutId id="2147483787" r:id="rId5"/>
    <p:sldLayoutId id="2147483776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829" r:id="rId13"/>
    <p:sldLayoutId id="2147483830" r:id="rId14"/>
    <p:sldLayoutId id="2147483831" r:id="rId15"/>
    <p:sldLayoutId id="2147483832" r:id="rId16"/>
    <p:sldLayoutId id="2147483834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marR="0" indent="-18288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LucidaGrande" charset="0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 baseline="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2963"/>
            <a:ext cx="10715368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0772"/>
            <a:ext cx="10715368" cy="459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Level 1 is used for body text. The bullet is optional and may be removed. </a:t>
            </a:r>
            <a:br>
              <a:rPr lang="en-US"/>
            </a:br>
            <a:r>
              <a:rPr lang="en-US"/>
              <a:t>Click “indent more” to access additional text styles.</a:t>
            </a:r>
          </a:p>
          <a:p>
            <a:pPr lvl="1"/>
            <a:r>
              <a:rPr lang="en-US"/>
              <a:t>Second level is a nested text bullet</a:t>
            </a:r>
          </a:p>
          <a:p>
            <a:pPr lvl="2"/>
            <a:r>
              <a:rPr lang="en-US"/>
              <a:t>Third level is a nested text bullet.</a:t>
            </a:r>
          </a:p>
          <a:p>
            <a:pPr lvl="3"/>
            <a:r>
              <a:rPr lang="en-US"/>
              <a:t>Fourth level optional subhead</a:t>
            </a:r>
          </a:p>
          <a:p>
            <a:pPr lvl="4"/>
            <a:r>
              <a:rPr lang="en-US"/>
              <a:t>Level 5 is an optional short description</a:t>
            </a:r>
          </a:p>
          <a:p>
            <a:pPr lvl="5"/>
            <a:r>
              <a:rPr lang="en-US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276283"/>
            <a:ext cx="107153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923DAD2-9C8B-2A48-9E7E-80665FE86793}" type="datetime1">
              <a:rPr lang="en-US" smtClean="0"/>
              <a:t>8/9/2017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5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8" r:id="rId2"/>
    <p:sldLayoutId id="2147483803" r:id="rId3"/>
    <p:sldLayoutId id="2147483828" r:id="rId4"/>
    <p:sldLayoutId id="2147483801" r:id="rId5"/>
    <p:sldLayoutId id="2147483802" r:id="rId6"/>
    <p:sldLayoutId id="2147483799" r:id="rId7"/>
    <p:sldLayoutId id="2147483800" r:id="rId8"/>
    <p:sldLayoutId id="2147483824" r:id="rId9"/>
    <p:sldLayoutId id="2147483825" r:id="rId10"/>
    <p:sldLayoutId id="2147483826" r:id="rId11"/>
    <p:sldLayoutId id="214748383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charset="0"/>
        <a:buChar char="•"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Courier New" charset="0"/>
        <a:buChar char="o"/>
        <a:tabLst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buFont typeface="LucidaGrande" charset="0"/>
        <a:buNone/>
        <a:tabLst/>
        <a:defRPr sz="1600" b="1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2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2888" y="414779"/>
            <a:ext cx="6770680" cy="57621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“Pull quote goes here. All text should be white. Pull quote goes here. All text should be white. Pull quote goes here. </a:t>
            </a:r>
            <a:br>
              <a:rPr lang="en-US"/>
            </a:br>
            <a:r>
              <a:rPr lang="en-US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PERSON BEING QUOTED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4" y="0"/>
            <a:ext cx="42164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11759B4-855F-3E47-A906-BBC402572C13}" type="datetime1">
              <a:rPr lang="en-US" smtClean="0"/>
              <a:t>8/9/2017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9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1pPr>
      <a:lvl2pPr marL="11113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i="1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2pPr>
      <a:lvl3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zallen.sharepoint.com/sites/marcomm/brand/Pages/Brand-Imagery.aspx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" b="9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Immersive Wargaming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Ashish Israni, James Harrison, Connor Hughes,  Arvindh Natajaran,  Tremaine Ng, Casey Pham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August 2017</a:t>
            </a:r>
          </a:p>
        </p:txBody>
      </p:sp>
      <p:sp>
        <p:nvSpPr>
          <p:cNvPr id="9" name="Rectangle 8"/>
          <p:cNvSpPr/>
          <p:nvPr/>
        </p:nvSpPr>
        <p:spPr>
          <a:xfrm>
            <a:off x="336550" y="4254980"/>
            <a:ext cx="3898900" cy="217271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7506" y="5928912"/>
            <a:ext cx="24367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Innovation center, Washington, D.C.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3692232" y="834654"/>
            <a:ext cx="3480712" cy="5094257"/>
            <a:chOff x="1622289" y="839773"/>
            <a:chExt cx="3480712" cy="5094257"/>
          </a:xfrm>
        </p:grpSpPr>
        <p:sp>
          <p:nvSpPr>
            <p:cNvPr id="12" name="TextBox 11"/>
            <p:cNvSpPr txBox="1"/>
            <p:nvPr/>
          </p:nvSpPr>
          <p:spPr>
            <a:xfrm>
              <a:off x="1622289" y="1834837"/>
              <a:ext cx="3480712" cy="1754326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To replace the current photo, click on it and hit “delete.” Drag your new image into the photo placeholder box. </a:t>
              </a:r>
            </a:p>
            <a:p>
              <a:endParaRPr lang="en-US"/>
            </a:p>
            <a:p>
              <a:r>
                <a:rPr lang="en-US">
                  <a:hlinkClick r:id="rId3"/>
                </a:rPr>
                <a:t>Click here to access photo library</a:t>
              </a:r>
              <a:r>
                <a:rPr lang="en-US"/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22289" y="3902705"/>
              <a:ext cx="3480712" cy="203132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Photos may feature: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/>
                <a:t>Employees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/>
                <a:t>People benefiting from our solutions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/>
                <a:t>A human element, such as a close up of a hand or a person in the distance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2289" y="839773"/>
              <a:ext cx="3480712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Use this cover for </a:t>
              </a:r>
              <a:br>
                <a:rPr lang="en-US"/>
              </a:br>
              <a:r>
                <a:rPr lang="en-US"/>
                <a:t>most presentations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 flipV="1">
            <a:off x="336550" y="839775"/>
            <a:ext cx="3898900" cy="71900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assification"/>
          <p:cNvSpPr txBox="1"/>
          <p:nvPr/>
        </p:nvSpPr>
        <p:spPr>
          <a:xfrm>
            <a:off x="336590" y="839875"/>
            <a:ext cx="3898845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internal</a:t>
            </a:r>
          </a:p>
        </p:txBody>
      </p:sp>
    </p:spTree>
    <p:extLst>
      <p:ext uri="{BB962C8B-B14F-4D97-AF65-F5344CB8AC3E}">
        <p14:creationId xmlns:p14="http://schemas.microsoft.com/office/powerpoint/2010/main" val="1848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9939"/>
          <a:stretch/>
        </p:blipFill>
        <p:spPr>
          <a:xfrm>
            <a:off x="365760" y="0"/>
            <a:ext cx="61864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212963"/>
            <a:ext cx="4924168" cy="981308"/>
          </a:xfrm>
        </p:spPr>
        <p:txBody>
          <a:bodyPr/>
          <a:lstStyle/>
          <a:p>
            <a:pPr algn="ctr"/>
            <a:r>
              <a:rPr lang="en-US" sz="4400"/>
              <a:t>Wargaming in 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018715" y="1763948"/>
            <a:ext cx="4616133" cy="2033587"/>
          </a:xfrm>
        </p:spPr>
        <p:txBody>
          <a:bodyPr/>
          <a:lstStyle/>
          <a:p>
            <a:pPr marL="0" indent="0">
              <a:buNone/>
            </a:pPr>
            <a:r>
              <a:rPr lang="en-US" sz="4000">
                <a:solidFill>
                  <a:srgbClr val="5C6979"/>
                </a:solidFill>
                <a:latin typeface="+mj-lt"/>
                <a:ea typeface="Microsoft JhengHei Light" panose="020B0304030504040204" pitchFamily="34" charset="-120"/>
                <a:cs typeface="Malgun Gothic Semilight" panose="020B0502040204020203" pitchFamily="34" charset="-128"/>
              </a:rPr>
              <a:t>Simple</a:t>
            </a:r>
          </a:p>
          <a:p>
            <a:pPr marL="0" indent="0">
              <a:buNone/>
            </a:pPr>
            <a:r>
              <a:rPr lang="en-US" sz="1800" i="1"/>
              <a:t>Intuitive to pick up and play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4000">
                <a:solidFill>
                  <a:srgbClr val="5C6979"/>
                </a:solidFill>
                <a:latin typeface="+mj-lt"/>
                <a:ea typeface="Microsoft JhengHei Light" panose="020B0304030504040204" pitchFamily="34" charset="-120"/>
              </a:rPr>
              <a:t>Immersive</a:t>
            </a:r>
          </a:p>
          <a:p>
            <a:pPr marL="0" indent="0">
              <a:buNone/>
            </a:pPr>
            <a:r>
              <a:rPr lang="en-US" sz="1800" i="1"/>
              <a:t>Provides a realistic experience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4000">
                <a:solidFill>
                  <a:srgbClr val="5C6979"/>
                </a:solidFill>
                <a:latin typeface="+mj-lt"/>
                <a:ea typeface="Microsoft JhengHei Light" panose="020B0304030504040204" pitchFamily="34" charset="-120"/>
              </a:rPr>
              <a:t>Efficient</a:t>
            </a:r>
          </a:p>
          <a:p>
            <a:pPr marL="0" indent="0">
              <a:buNone/>
            </a:pPr>
            <a:r>
              <a:rPr lang="en-US" sz="1800" i="1"/>
              <a:t>Parallel to existing wargames</a:t>
            </a:r>
          </a:p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52237" y="1056640"/>
            <a:ext cx="275283" cy="7073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2237" y="6081877"/>
            <a:ext cx="275283" cy="7073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8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 panose="020F0502020204030204" pitchFamily="34" charset="0"/>
              </a:rPr>
              <a:t>Product demo</a:t>
            </a:r>
            <a:r>
              <a:rPr lang="en-US"/>
              <a:t> </a:t>
            </a:r>
          </a:p>
        </p:txBody>
      </p:sp>
      <p:pic>
        <p:nvPicPr>
          <p:cNvPr id="6" name="Wargame 1 Cut 3 - A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 txBox="1">
            <a:spLocks/>
          </p:cNvSpPr>
          <p:nvPr/>
        </p:nvSpPr>
        <p:spPr>
          <a:xfrm>
            <a:off x="111760" y="6424358"/>
            <a:ext cx="4943475" cy="4572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11113" indent="0" algn="l" defTabSz="914400" rtl="0" eaLnBrk="1" latinLnBrk="0" hangingPunct="1">
              <a:tabLst/>
              <a:defRPr sz="7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Booz Allen Hamilton Internal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05483" y="2535673"/>
            <a:ext cx="1917336" cy="2092885"/>
            <a:chOff x="1039064" y="1493595"/>
            <a:chExt cx="2818992" cy="25603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1493595"/>
              <a:ext cx="2818992" cy="824847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10" name="Group 9"/>
          <p:cNvGrpSpPr/>
          <p:nvPr/>
        </p:nvGrpSpPr>
        <p:grpSpPr>
          <a:xfrm>
            <a:off x="7287420" y="2535673"/>
            <a:ext cx="1917336" cy="2092885"/>
            <a:chOff x="1039064" y="1493595"/>
            <a:chExt cx="2818992" cy="25603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1493595"/>
              <a:ext cx="2818992" cy="824847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13" name="Group 12"/>
          <p:cNvGrpSpPr/>
          <p:nvPr/>
        </p:nvGrpSpPr>
        <p:grpSpPr>
          <a:xfrm>
            <a:off x="5173532" y="2526479"/>
            <a:ext cx="1917336" cy="2092885"/>
            <a:chOff x="1039064" y="1493595"/>
            <a:chExt cx="2818992" cy="256032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1493595"/>
              <a:ext cx="2818992" cy="824847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16" name="Group 15"/>
          <p:cNvGrpSpPr/>
          <p:nvPr/>
        </p:nvGrpSpPr>
        <p:grpSpPr>
          <a:xfrm>
            <a:off x="3078036" y="2535673"/>
            <a:ext cx="1917336" cy="2092885"/>
            <a:chOff x="1039064" y="1493595"/>
            <a:chExt cx="2818992" cy="256032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1493595"/>
              <a:ext cx="2818992" cy="824847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19" name="Group 18"/>
          <p:cNvGrpSpPr/>
          <p:nvPr/>
        </p:nvGrpSpPr>
        <p:grpSpPr>
          <a:xfrm>
            <a:off x="997552" y="2535673"/>
            <a:ext cx="1917336" cy="2092884"/>
            <a:chOff x="1039064" y="1493596"/>
            <a:chExt cx="2818992" cy="256031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9064" y="1493596"/>
              <a:ext cx="2818992" cy="824848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22" name="Shape 153"/>
          <p:cNvGrpSpPr/>
          <p:nvPr/>
        </p:nvGrpSpPr>
        <p:grpSpPr>
          <a:xfrm>
            <a:off x="5657984" y="3380803"/>
            <a:ext cx="948432" cy="948432"/>
            <a:chOff x="2592100" y="2130125"/>
            <a:chExt cx="572699" cy="572699"/>
          </a:xfrm>
        </p:grpSpPr>
        <p:sp>
          <p:nvSpPr>
            <p:cNvPr id="23" name="Shape 154"/>
            <p:cNvSpPr/>
            <p:nvPr/>
          </p:nvSpPr>
          <p:spPr>
            <a:xfrm>
              <a:off x="2592100" y="2130125"/>
              <a:ext cx="572699" cy="572699"/>
            </a:xfrm>
            <a:prstGeom prst="ellipse">
              <a:avLst/>
            </a:prstGeom>
            <a:solidFill>
              <a:srgbClr val="4FCB2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155"/>
            <p:cNvSpPr/>
            <p:nvPr/>
          </p:nvSpPr>
          <p:spPr>
            <a:xfrm rot="-2696210">
              <a:off x="2686046" y="2291400"/>
              <a:ext cx="384807" cy="212556"/>
            </a:xfrm>
            <a:prstGeom prst="corner">
              <a:avLst>
                <a:gd name="adj1" fmla="val 43923"/>
                <a:gd name="adj2" fmla="val 40484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" name="Shape 138"/>
          <p:cNvGrpSpPr/>
          <p:nvPr/>
        </p:nvGrpSpPr>
        <p:grpSpPr>
          <a:xfrm>
            <a:off x="9889935" y="3416828"/>
            <a:ext cx="948432" cy="948432"/>
            <a:chOff x="7599475" y="3779000"/>
            <a:chExt cx="572699" cy="572699"/>
          </a:xfrm>
        </p:grpSpPr>
        <p:sp>
          <p:nvSpPr>
            <p:cNvPr id="35" name="Shape 139"/>
            <p:cNvSpPr/>
            <p:nvPr/>
          </p:nvSpPr>
          <p:spPr>
            <a:xfrm>
              <a:off x="7599475" y="3779000"/>
              <a:ext cx="572699" cy="572699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140"/>
            <p:cNvSpPr/>
            <p:nvPr/>
          </p:nvSpPr>
          <p:spPr>
            <a:xfrm>
              <a:off x="7717375" y="4005950"/>
              <a:ext cx="336900" cy="118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284045" y="2672746"/>
            <a:ext cx="134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Engaging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25035" y="2672746"/>
            <a:ext cx="162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Time efficient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60025" y="2672746"/>
            <a:ext cx="134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Actionable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40688" y="2511491"/>
            <a:ext cx="1778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Ease of collaboration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454576" y="2640872"/>
            <a:ext cx="1686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Adaptability</a:t>
            </a:r>
          </a:p>
        </p:txBody>
      </p:sp>
      <p:grpSp>
        <p:nvGrpSpPr>
          <p:cNvPr id="42" name="Shape 153"/>
          <p:cNvGrpSpPr/>
          <p:nvPr/>
        </p:nvGrpSpPr>
        <p:grpSpPr>
          <a:xfrm>
            <a:off x="1482004" y="3411932"/>
            <a:ext cx="948432" cy="948432"/>
            <a:chOff x="2592100" y="2130125"/>
            <a:chExt cx="572699" cy="572699"/>
          </a:xfrm>
        </p:grpSpPr>
        <p:sp>
          <p:nvSpPr>
            <p:cNvPr id="43" name="Shape 154"/>
            <p:cNvSpPr/>
            <p:nvPr/>
          </p:nvSpPr>
          <p:spPr>
            <a:xfrm>
              <a:off x="2592100" y="2130125"/>
              <a:ext cx="572699" cy="572699"/>
            </a:xfrm>
            <a:prstGeom prst="ellipse">
              <a:avLst/>
            </a:prstGeom>
            <a:solidFill>
              <a:srgbClr val="4FCB2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155"/>
            <p:cNvSpPr/>
            <p:nvPr/>
          </p:nvSpPr>
          <p:spPr>
            <a:xfrm rot="-2696210">
              <a:off x="2686046" y="2291400"/>
              <a:ext cx="384807" cy="212556"/>
            </a:xfrm>
            <a:prstGeom prst="corner">
              <a:avLst>
                <a:gd name="adj1" fmla="val 43923"/>
                <a:gd name="adj2" fmla="val 40484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" name="Shape 153"/>
          <p:cNvGrpSpPr/>
          <p:nvPr/>
        </p:nvGrpSpPr>
        <p:grpSpPr>
          <a:xfrm>
            <a:off x="3562487" y="3416828"/>
            <a:ext cx="948432" cy="948432"/>
            <a:chOff x="2592100" y="2130125"/>
            <a:chExt cx="572699" cy="572699"/>
          </a:xfrm>
        </p:grpSpPr>
        <p:sp>
          <p:nvSpPr>
            <p:cNvPr id="46" name="Shape 154"/>
            <p:cNvSpPr/>
            <p:nvPr/>
          </p:nvSpPr>
          <p:spPr>
            <a:xfrm>
              <a:off x="2592100" y="2130125"/>
              <a:ext cx="572699" cy="572699"/>
            </a:xfrm>
            <a:prstGeom prst="ellipse">
              <a:avLst/>
            </a:prstGeom>
            <a:solidFill>
              <a:srgbClr val="4FCB2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155"/>
            <p:cNvSpPr/>
            <p:nvPr/>
          </p:nvSpPr>
          <p:spPr>
            <a:xfrm rot="-2696210">
              <a:off x="2686046" y="2291400"/>
              <a:ext cx="384807" cy="212556"/>
            </a:xfrm>
            <a:prstGeom prst="corner">
              <a:avLst>
                <a:gd name="adj1" fmla="val 43923"/>
                <a:gd name="adj2" fmla="val 40484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" name="Shape 153"/>
          <p:cNvGrpSpPr/>
          <p:nvPr/>
        </p:nvGrpSpPr>
        <p:grpSpPr>
          <a:xfrm>
            <a:off x="7755623" y="3406780"/>
            <a:ext cx="948432" cy="948432"/>
            <a:chOff x="2592100" y="2130125"/>
            <a:chExt cx="572699" cy="572699"/>
          </a:xfrm>
        </p:grpSpPr>
        <p:sp>
          <p:nvSpPr>
            <p:cNvPr id="49" name="Shape 154"/>
            <p:cNvSpPr/>
            <p:nvPr/>
          </p:nvSpPr>
          <p:spPr>
            <a:xfrm>
              <a:off x="2592100" y="2130125"/>
              <a:ext cx="572699" cy="572699"/>
            </a:xfrm>
            <a:prstGeom prst="ellipse">
              <a:avLst/>
            </a:prstGeom>
            <a:solidFill>
              <a:srgbClr val="4FCB2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155"/>
            <p:cNvSpPr/>
            <p:nvPr/>
          </p:nvSpPr>
          <p:spPr>
            <a:xfrm rot="-2696210">
              <a:off x="2686046" y="2291400"/>
              <a:ext cx="384807" cy="212556"/>
            </a:xfrm>
            <a:prstGeom prst="corner">
              <a:avLst>
                <a:gd name="adj1" fmla="val 43923"/>
                <a:gd name="adj2" fmla="val 40484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" name="Rectangle 50"/>
          <p:cNvSpPr/>
          <p:nvPr/>
        </p:nvSpPr>
        <p:spPr>
          <a:xfrm>
            <a:off x="3232190" y="406400"/>
            <a:ext cx="5727619" cy="1094477"/>
          </a:xfrm>
          <a:prstGeom prst="rect">
            <a:avLst/>
          </a:prstGeom>
          <a:solidFill>
            <a:srgbClr val="24314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Oswald Light" panose="02000506000000020004" pitchFamily="50" charset="0"/>
              </a:rPr>
              <a:t>AR </a:t>
            </a:r>
            <a:r>
              <a:rPr lang="en-US" sz="4000" err="1">
                <a:latin typeface="Oswald Light" panose="02000506000000020004" pitchFamily="50" charset="0"/>
              </a:rPr>
              <a:t>Wargaming</a:t>
            </a:r>
            <a:r>
              <a:rPr lang="en-US" sz="4000">
                <a:latin typeface="Oswald Light" panose="02000506000000020004" pitchFamily="50" charset="0"/>
              </a:rPr>
              <a:t> Potential</a:t>
            </a:r>
          </a:p>
        </p:txBody>
      </p:sp>
    </p:spTree>
    <p:extLst>
      <p:ext uri="{BB962C8B-B14F-4D97-AF65-F5344CB8AC3E}">
        <p14:creationId xmlns:p14="http://schemas.microsoft.com/office/powerpoint/2010/main" val="84278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0038" y="6400800"/>
            <a:ext cx="461962" cy="457200"/>
          </a:xfrm>
        </p:spPr>
        <p:txBody>
          <a:bodyPr/>
          <a:lstStyle/>
          <a:p>
            <a:fld id="{EACE6E22-E655-5947-A8B4-6F095FBA2C1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11760" y="6417659"/>
            <a:ext cx="4943475" cy="457200"/>
          </a:xfrm>
        </p:spPr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384" y="155882"/>
            <a:ext cx="7144592" cy="1028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8560" y="198823"/>
            <a:ext cx="7254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Oswald Light" panose="02000506000000020004" pitchFamily="50" charset="0"/>
              </a:rPr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274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0038" y="6400800"/>
            <a:ext cx="461962" cy="457200"/>
          </a:xfrm>
        </p:spPr>
        <p:txBody>
          <a:bodyPr/>
          <a:lstStyle/>
          <a:p>
            <a:fld id="{EACE6E22-E655-5947-A8B4-6F095FBA2C1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11760" y="6417659"/>
            <a:ext cx="4943475" cy="457200"/>
          </a:xfrm>
        </p:spPr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384" y="155882"/>
            <a:ext cx="7144592" cy="1028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8560" y="198823"/>
            <a:ext cx="7254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Oswald Light" panose="02000506000000020004" pitchFamily="50" charset="0"/>
              </a:rPr>
              <a:t>Future Plans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13588" y="2326658"/>
            <a:ext cx="4414089" cy="3226854"/>
            <a:chOff x="1039064" y="1493596"/>
            <a:chExt cx="2818992" cy="23467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2046677"/>
              <a:ext cx="2818992" cy="1793702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1493596"/>
              <a:ext cx="2818992" cy="553080"/>
            </a:xfrm>
            <a:prstGeom prst="rect">
              <a:avLst/>
            </a:prstGeom>
            <a:solidFill>
              <a:srgbClr val="5D7DBE"/>
            </a:solidFill>
          </p:spPr>
        </p:pic>
      </p:grpSp>
      <p:sp>
        <p:nvSpPr>
          <p:cNvPr id="14" name="TextBox 13"/>
          <p:cNvSpPr txBox="1"/>
          <p:nvPr/>
        </p:nvSpPr>
        <p:spPr>
          <a:xfrm>
            <a:off x="1013588" y="2445294"/>
            <a:ext cx="441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+mj-lt"/>
              </a:rPr>
              <a:t>Strategy meets Operations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0467" y="3135041"/>
            <a:ext cx="42497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Heighten combat readiness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 Incorporate operational training</a:t>
            </a: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      with strategic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 Bring the battlefield to the</a:t>
            </a: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      boardroom…</a:t>
            </a:r>
          </a:p>
          <a:p>
            <a:pPr lvl="1"/>
            <a:r>
              <a:rPr lang="en-US" sz="2000" i="1">
                <a:solidFill>
                  <a:schemeClr val="bg1">
                    <a:lumMod val="95000"/>
                  </a:schemeClr>
                </a:solidFill>
              </a:rPr>
              <a:t>AR tech can go from training aid to communication device as needed</a:t>
            </a:r>
          </a:p>
        </p:txBody>
      </p:sp>
    </p:spTree>
    <p:extLst>
      <p:ext uri="{BB962C8B-B14F-4D97-AF65-F5344CB8AC3E}">
        <p14:creationId xmlns:p14="http://schemas.microsoft.com/office/powerpoint/2010/main" val="2020220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0038" y="6400800"/>
            <a:ext cx="461962" cy="457200"/>
          </a:xfrm>
        </p:spPr>
        <p:txBody>
          <a:bodyPr/>
          <a:lstStyle/>
          <a:p>
            <a:fld id="{EACE6E22-E655-5947-A8B4-6F095FBA2C1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11760" y="6417659"/>
            <a:ext cx="4943475" cy="457200"/>
          </a:xfrm>
        </p:spPr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384" y="155882"/>
            <a:ext cx="7144592" cy="1028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8560" y="198823"/>
            <a:ext cx="7254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Oswald Light" panose="02000506000000020004" pitchFamily="50" charset="0"/>
              </a:rPr>
              <a:t>Future Plans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13588" y="2326658"/>
            <a:ext cx="4414089" cy="3226854"/>
            <a:chOff x="1039064" y="1493596"/>
            <a:chExt cx="2818992" cy="23467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2046677"/>
              <a:ext cx="2818992" cy="1793702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1493596"/>
              <a:ext cx="2818992" cy="553080"/>
            </a:xfrm>
            <a:prstGeom prst="rect">
              <a:avLst/>
            </a:prstGeom>
            <a:solidFill>
              <a:srgbClr val="5D7DBE"/>
            </a:solidFill>
          </p:spPr>
        </p:pic>
      </p:grpSp>
      <p:sp>
        <p:nvSpPr>
          <p:cNvPr id="14" name="TextBox 13"/>
          <p:cNvSpPr txBox="1"/>
          <p:nvPr/>
        </p:nvSpPr>
        <p:spPr>
          <a:xfrm>
            <a:off x="1013588" y="2445294"/>
            <a:ext cx="441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+mj-lt"/>
              </a:rPr>
              <a:t>Strategy meets Operations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0467" y="3135041"/>
            <a:ext cx="42497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Heighten combat readiness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 Incorporate operational training</a:t>
            </a: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      with strategic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 Bring the battlefield to the</a:t>
            </a: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      boardroom…</a:t>
            </a:r>
          </a:p>
          <a:p>
            <a:pPr lvl="1"/>
            <a:r>
              <a:rPr lang="en-US" sz="2000" i="1">
                <a:solidFill>
                  <a:schemeClr val="bg1">
                    <a:lumMod val="95000"/>
                  </a:schemeClr>
                </a:solidFill>
              </a:rPr>
              <a:t>AR tech can go from training aid to communication device as needed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682489" y="2326658"/>
            <a:ext cx="4414089" cy="3226854"/>
            <a:chOff x="1039064" y="1493596"/>
            <a:chExt cx="2818992" cy="234678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2046677"/>
              <a:ext cx="2818992" cy="1793702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1493596"/>
              <a:ext cx="2818992" cy="553080"/>
            </a:xfrm>
            <a:prstGeom prst="rect">
              <a:avLst/>
            </a:prstGeom>
            <a:solidFill>
              <a:srgbClr val="5D7DBE"/>
            </a:solidFill>
          </p:spPr>
        </p:pic>
      </p:grpSp>
      <p:sp>
        <p:nvSpPr>
          <p:cNvPr id="18" name="TextBox 17"/>
          <p:cNvSpPr txBox="1"/>
          <p:nvPr/>
        </p:nvSpPr>
        <p:spPr>
          <a:xfrm>
            <a:off x="6682489" y="2447557"/>
            <a:ext cx="4414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+mj-lt"/>
              </a:rPr>
              <a:t>Cross-Market AR Applications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82487" y="3135041"/>
            <a:ext cx="45168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Improved info visualization adds value to all types of wargames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See complex scenarios like never before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Re-watching gameplay enhances post-game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New communication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1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Booz </a:t>
            </a:r>
            <a:r>
              <a:rPr lang="en-US" err="1"/>
              <a:t>allen</a:t>
            </a:r>
            <a:r>
              <a:rPr lang="en-US"/>
              <a:t> Hamilton?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33631" r="5153"/>
          <a:stretch/>
        </p:blipFill>
        <p:spPr>
          <a:xfrm>
            <a:off x="365125" y="0"/>
            <a:ext cx="4237038" cy="6858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16380"/>
          <a:stretch/>
        </p:blipFill>
        <p:spPr>
          <a:xfrm>
            <a:off x="7831798" y="4379827"/>
            <a:ext cx="1412154" cy="118084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8537874" y="1825834"/>
            <a:ext cx="1" cy="2089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356870" y="3915026"/>
            <a:ext cx="2181003" cy="1435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537874" y="3915026"/>
            <a:ext cx="2245664" cy="1392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6717" y="5587608"/>
            <a:ext cx="30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Augmented Reality developers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64902" y="3924171"/>
            <a:ext cx="185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Interested clients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08452" y="3782500"/>
            <a:ext cx="216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years of </a:t>
            </a:r>
            <a:r>
              <a:rPr lang="en-US" err="1"/>
              <a:t>wargaming</a:t>
            </a:r>
            <a:r>
              <a:rPr lang="en-US"/>
              <a:t> experience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12647" y="1976034"/>
            <a:ext cx="31711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>
                <a:latin typeface="Franklin Gothic Demi Cond" panose="020B0706030402020204" pitchFamily="34" charset="0"/>
              </a:rPr>
              <a:t>100</a:t>
            </a:r>
          </a:p>
        </p:txBody>
      </p:sp>
      <p:pic>
        <p:nvPicPr>
          <p:cNvPr id="2050" name="Picture 2" descr="Image result for spaw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044" y="1878977"/>
            <a:ext cx="1248024" cy="91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av se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6" b="25799"/>
          <a:stretch/>
        </p:blipFill>
        <p:spPr bwMode="auto">
          <a:xfrm>
            <a:off x="10476237" y="1976034"/>
            <a:ext cx="1369716" cy="69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on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866" y="3065787"/>
            <a:ext cx="1425870" cy="65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acific warfighting cen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224" y="2830707"/>
            <a:ext cx="899742" cy="89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1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forward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096" y="3395009"/>
            <a:ext cx="3119721" cy="928089"/>
          </a:xfrm>
          <a:prstGeom prst="rect">
            <a:avLst/>
          </a:prstGeom>
        </p:spPr>
      </p:pic>
      <p:pic>
        <p:nvPicPr>
          <p:cNvPr id="1026" name="Picture 2" descr="Taqt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86" y="1973316"/>
            <a:ext cx="795622" cy="7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815" y="1744323"/>
            <a:ext cx="1235349" cy="123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16557"/>
          <a:stretch/>
        </p:blipFill>
        <p:spPr>
          <a:xfrm>
            <a:off x="2015905" y="4021994"/>
            <a:ext cx="1936927" cy="16162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-1766" b="16732"/>
          <a:stretch/>
        </p:blipFill>
        <p:spPr>
          <a:xfrm>
            <a:off x="8578208" y="4253347"/>
            <a:ext cx="1628650" cy="13848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195884" y="1483629"/>
            <a:ext cx="0" cy="1683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02915" y="4493276"/>
            <a:ext cx="0" cy="1683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31749" y="3828166"/>
            <a:ext cx="2892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88004" y="3859053"/>
            <a:ext cx="28926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21933" y="2985425"/>
            <a:ext cx="212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Take advantage of </a:t>
            </a:r>
            <a:r>
              <a:rPr lang="en-US" err="1"/>
              <a:t>Taqtile</a:t>
            </a:r>
            <a:r>
              <a:rPr lang="en-US"/>
              <a:t> partnership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83834" y="3160392"/>
            <a:ext cx="326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Integrate with </a:t>
            </a:r>
            <a:r>
              <a:rPr lang="en-US" err="1"/>
              <a:t>OceanLens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97044" y="5795427"/>
            <a:ext cx="237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Invest time and money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00476" y="5694086"/>
            <a:ext cx="315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Stay up-to-date with new tech</a:t>
            </a:r>
          </a:p>
        </p:txBody>
      </p:sp>
    </p:spTree>
    <p:extLst>
      <p:ext uri="{BB962C8B-B14F-4D97-AF65-F5344CB8AC3E}">
        <p14:creationId xmlns:p14="http://schemas.microsoft.com/office/powerpoint/2010/main" val="43667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710724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3674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07341" y="2549013"/>
            <a:ext cx="7777317" cy="1759974"/>
          </a:xfrm>
          <a:prstGeom prst="rect">
            <a:avLst/>
          </a:prstGeom>
          <a:solidFill>
            <a:srgbClr val="5D7D9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>
                <a:latin typeface="Oswald Light" panose="02000506000000020004" pitchFamily="50" charset="0"/>
              </a:rPr>
              <a:t>Let’s play a game</a:t>
            </a:r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11760" y="6424358"/>
            <a:ext cx="4943475" cy="4572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11113" indent="0" algn="l" defTabSz="914400" rtl="0" eaLnBrk="1" latinLnBrk="0" hangingPunct="1">
              <a:tabLst/>
              <a:defRPr sz="7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Booz Allen Hamilton Internal</a:t>
            </a:r>
          </a:p>
        </p:txBody>
      </p:sp>
    </p:spTree>
    <p:extLst>
      <p:ext uri="{BB962C8B-B14F-4D97-AF65-F5344CB8AC3E}">
        <p14:creationId xmlns:p14="http://schemas.microsoft.com/office/powerpoint/2010/main" val="3276482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60" y="3427172"/>
            <a:ext cx="3606100" cy="2575785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86648" y="648594"/>
            <a:ext cx="2907348" cy="646551"/>
          </a:xfrm>
        </p:spPr>
        <p:txBody>
          <a:bodyPr/>
          <a:lstStyle/>
          <a:p>
            <a:r>
              <a:rPr lang="en-US"/>
              <a:t>What is AR/VR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51120" y="384238"/>
            <a:ext cx="2438400" cy="264356"/>
          </a:xfrm>
        </p:spPr>
        <p:txBody>
          <a:bodyPr/>
          <a:lstStyle/>
          <a:p>
            <a:r>
              <a:rPr lang="en-US"/>
              <a:t>Microsoft Hololens (AR)</a:t>
            </a: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4782890" y="5876734"/>
            <a:ext cx="6772118" cy="41433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  <a:tabLst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LucidaGrande" charset="0"/>
              <a:buNone/>
              <a:tabLst/>
              <a:defRPr sz="1600" b="1" i="0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400" i="1" kern="12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/>
              <a:t>Hololens and Vive images not to scale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7619" r="6189"/>
          <a:stretch/>
        </p:blipFill>
        <p:spPr>
          <a:xfrm>
            <a:off x="8449484" y="3587712"/>
            <a:ext cx="3489928" cy="22726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947" t="3941" r="12017" b="8247"/>
          <a:stretch/>
        </p:blipFill>
        <p:spPr>
          <a:xfrm>
            <a:off x="8449484" y="270972"/>
            <a:ext cx="3489928" cy="2267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758" y="648594"/>
            <a:ext cx="2614809" cy="261154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7741920" y="1593295"/>
            <a:ext cx="541020" cy="1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874211" y="4579620"/>
            <a:ext cx="515409" cy="1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6"/>
          <p:cNvSpPr txBox="1">
            <a:spLocks/>
          </p:cNvSpPr>
          <p:nvPr/>
        </p:nvSpPr>
        <p:spPr>
          <a:xfrm>
            <a:off x="686649" y="1404523"/>
            <a:ext cx="2907348" cy="499592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  <a:tabLst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LucidaGrande" charset="0"/>
              <a:buNone/>
              <a:tabLst/>
              <a:defRPr sz="1600" b="1" i="0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400" i="1" kern="12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endParaRPr lang="en-US"/>
          </a:p>
          <a:p>
            <a:pPr lvl="4"/>
            <a:endParaRPr lang="en-US"/>
          </a:p>
          <a:p>
            <a:pPr lvl="4"/>
            <a:r>
              <a:rPr lang="en-US"/>
              <a:t>“Mixed reality brings people, places, and objects from your physical and digital worlds together.”</a:t>
            </a:r>
          </a:p>
          <a:p>
            <a:pPr lvl="4"/>
            <a:r>
              <a:rPr lang="en-US"/>
              <a:t>	- Microsoft</a:t>
            </a:r>
          </a:p>
          <a:p>
            <a:pPr marL="365760" lvl="2" indent="0">
              <a:buFont typeface="Courier New" charset="0"/>
              <a:buNone/>
            </a:pPr>
            <a:endParaRPr lang="en-US"/>
          </a:p>
          <a:p>
            <a:pPr lvl="2"/>
            <a:endParaRPr lang="en-US"/>
          </a:p>
          <a:p>
            <a:pPr lvl="4"/>
            <a:endParaRPr lang="en-US"/>
          </a:p>
          <a:p>
            <a:pPr lvl="4"/>
            <a:r>
              <a:rPr lang="en-US"/>
              <a:t>“Putting on the VIVE headset washes away the real world with fantastical experiences….”</a:t>
            </a:r>
          </a:p>
          <a:p>
            <a:pPr lvl="4"/>
            <a:r>
              <a:rPr lang="en-US"/>
              <a:t>	-  HTC</a:t>
            </a:r>
          </a:p>
          <a:p>
            <a:pPr lvl="3"/>
            <a:endParaRPr lang="en-US"/>
          </a:p>
          <a:p>
            <a:pPr lvl="3"/>
            <a:endParaRPr lang="en-US"/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5687203" y="3146427"/>
            <a:ext cx="1343594" cy="2643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charset="0"/>
              <a:buNone/>
              <a:defRPr sz="1400" b="1" i="0" kern="1200" cap="all" spc="100" baseline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Grande" charset="0"/>
              <a:buNone/>
              <a:tabLst/>
              <a:defRPr sz="1400" i="0" kern="1200" cap="none" spc="0" baseline="0">
                <a:solidFill>
                  <a:schemeClr val="tx1"/>
                </a:solidFill>
                <a:latin typeface="+mj-lt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  <a:tabLst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LucidaGrande" charset="0"/>
              <a:buNone/>
              <a:tabLst/>
              <a:defRPr sz="1600" b="1" i="0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400" i="1" kern="12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HTC Vive (VR)</a:t>
            </a:r>
          </a:p>
        </p:txBody>
      </p:sp>
    </p:spTree>
    <p:extLst>
      <p:ext uri="{BB962C8B-B14F-4D97-AF65-F5344CB8AC3E}">
        <p14:creationId xmlns:p14="http://schemas.microsoft.com/office/powerpoint/2010/main" val="771112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3"/>
            <a:r>
              <a:rPr lang="en-US"/>
              <a:t>AR Technology Can Help Attract, Train, and Retain </a:t>
            </a:r>
          </a:p>
          <a:p>
            <a:pPr lvl="4"/>
            <a:r>
              <a:rPr lang="en-US" i="0"/>
              <a:t> ”… the skills shortage [in cybersecurity] has created a job market that represents an existential threat to those companies that can’t retain adequate cybersecurity talent…”</a:t>
            </a:r>
          </a:p>
          <a:p>
            <a:r>
              <a:rPr lang="en-US" sz="1600"/>
              <a:t>Attract</a:t>
            </a:r>
          </a:p>
          <a:p>
            <a:pPr lvl="1"/>
            <a:r>
              <a:rPr lang="en-US" sz="1600"/>
              <a:t>Technology appeal</a:t>
            </a:r>
          </a:p>
          <a:p>
            <a:r>
              <a:rPr lang="en-US" sz="1600"/>
              <a:t>Train</a:t>
            </a:r>
          </a:p>
          <a:p>
            <a:pPr lvl="1"/>
            <a:r>
              <a:rPr lang="en-US" sz="1600"/>
              <a:t>Wargames and other simulations</a:t>
            </a:r>
          </a:p>
          <a:p>
            <a:pPr lvl="1"/>
            <a:r>
              <a:rPr lang="en-US" sz="1600"/>
              <a:t>Wargame in a box</a:t>
            </a:r>
          </a:p>
          <a:p>
            <a:r>
              <a:rPr lang="en-US" sz="1600"/>
              <a:t>Retain</a:t>
            </a:r>
          </a:p>
          <a:p>
            <a:pPr lvl="1"/>
            <a:r>
              <a:rPr lang="en-US" sz="1600"/>
              <a:t>Maintain readiness through practical exercises</a:t>
            </a:r>
          </a:p>
          <a:p>
            <a:pPr lvl="1"/>
            <a:r>
              <a:rPr lang="en-US" sz="1600"/>
              <a:t>Competitive hacking events using AR</a:t>
            </a:r>
          </a:p>
          <a:p>
            <a:pPr lvl="3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Cyber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9" name="Picture Placeholder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39" y="3513929"/>
            <a:ext cx="2852182" cy="2139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4407" y="5771523"/>
            <a:ext cx="24618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5" algn="ctr">
              <a:spcBef>
                <a:spcPts val="1800"/>
              </a:spcBef>
            </a:pPr>
            <a:r>
              <a:rPr lang="en-US" sz="1000" i="1">
                <a:solidFill>
                  <a:srgbClr val="000000"/>
                </a:solidFill>
              </a:rPr>
              <a:t>Booz Allen’s “Kaizen” cybersecurity Capture-the-Flag Event</a:t>
            </a:r>
          </a:p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00" y="55030"/>
            <a:ext cx="3534105" cy="2360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8" y="1922528"/>
            <a:ext cx="3806606" cy="15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1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0" y="2967335"/>
            <a:ext cx="5644756" cy="2404100"/>
          </a:xfrm>
          <a:prstGeom prst="rect">
            <a:avLst/>
          </a:prstGeom>
          <a:solidFill>
            <a:srgbClr val="5D7D95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"As a warfighter and military commander, I know the importance of using wargames to test strategy and plans before risking blood and treasure” -</a:t>
            </a:r>
            <a:r>
              <a:rPr lang="en-US" sz="2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Gen. Anthony </a:t>
            </a:r>
            <a:r>
              <a:rPr lang="en-US" sz="28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Zinni</a:t>
            </a:r>
            <a:endParaRPr lang="en-US" sz="28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34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 txBox="1">
            <a:spLocks/>
          </p:cNvSpPr>
          <p:nvPr/>
        </p:nvSpPr>
        <p:spPr>
          <a:xfrm>
            <a:off x="111760" y="6424358"/>
            <a:ext cx="4943475" cy="45720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11113" indent="0" algn="l" defTabSz="914400" rtl="0" eaLnBrk="1" latinLnBrk="0" hangingPunct="1">
              <a:tabLst/>
              <a:defRPr sz="700" i="1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Booz Allen Hamilton Internal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160"/>
            <a:ext cx="12192000" cy="73907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32190" y="406400"/>
            <a:ext cx="5727619" cy="1094477"/>
          </a:xfrm>
          <a:prstGeom prst="rect">
            <a:avLst/>
          </a:prstGeom>
          <a:solidFill>
            <a:srgbClr val="5D7D9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Oswald Light" panose="02000506000000020004" pitchFamily="50" charset="0"/>
              </a:rPr>
              <a:t>Current State of </a:t>
            </a:r>
            <a:r>
              <a:rPr lang="en-US" sz="4000" err="1">
                <a:latin typeface="Oswald Light" panose="02000506000000020004" pitchFamily="50" charset="0"/>
              </a:rPr>
              <a:t>Wargaming</a:t>
            </a:r>
            <a:endParaRPr lang="en-US" sz="4000">
              <a:latin typeface="Oswald Light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3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3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405483" y="2535673"/>
            <a:ext cx="1917336" cy="2092885"/>
            <a:chOff x="1039064" y="1493595"/>
            <a:chExt cx="2818992" cy="25603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1493595"/>
              <a:ext cx="2818992" cy="824847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6" name="Group 5"/>
          <p:cNvGrpSpPr/>
          <p:nvPr/>
        </p:nvGrpSpPr>
        <p:grpSpPr>
          <a:xfrm>
            <a:off x="7287420" y="2535673"/>
            <a:ext cx="1917336" cy="2092885"/>
            <a:chOff x="1039064" y="1493595"/>
            <a:chExt cx="2818992" cy="25603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1493595"/>
              <a:ext cx="2818992" cy="824847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9" name="Group 8"/>
          <p:cNvGrpSpPr/>
          <p:nvPr/>
        </p:nvGrpSpPr>
        <p:grpSpPr>
          <a:xfrm>
            <a:off x="5173532" y="2526479"/>
            <a:ext cx="1917336" cy="2092885"/>
            <a:chOff x="1039064" y="1493595"/>
            <a:chExt cx="2818992" cy="256032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1493595"/>
              <a:ext cx="2818992" cy="824847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12" name="Group 11"/>
          <p:cNvGrpSpPr/>
          <p:nvPr/>
        </p:nvGrpSpPr>
        <p:grpSpPr>
          <a:xfrm>
            <a:off x="3078036" y="2535673"/>
            <a:ext cx="1917336" cy="2092885"/>
            <a:chOff x="1039064" y="1493595"/>
            <a:chExt cx="2818992" cy="256032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1493595"/>
              <a:ext cx="2818992" cy="824847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15" name="Group 14"/>
          <p:cNvGrpSpPr/>
          <p:nvPr/>
        </p:nvGrpSpPr>
        <p:grpSpPr>
          <a:xfrm>
            <a:off x="997552" y="2535673"/>
            <a:ext cx="1917336" cy="2092884"/>
            <a:chOff x="1039064" y="1493596"/>
            <a:chExt cx="2818992" cy="256031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2309820"/>
              <a:ext cx="2818992" cy="174409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064" y="1493596"/>
              <a:ext cx="2818992" cy="824848"/>
            </a:xfrm>
            <a:prstGeom prst="rect">
              <a:avLst/>
            </a:prstGeom>
            <a:solidFill>
              <a:srgbClr val="5D7DBE"/>
            </a:solidFill>
          </p:spPr>
        </p:pic>
      </p:grpSp>
      <p:grpSp>
        <p:nvGrpSpPr>
          <p:cNvPr id="18" name="Shape 153"/>
          <p:cNvGrpSpPr/>
          <p:nvPr/>
        </p:nvGrpSpPr>
        <p:grpSpPr>
          <a:xfrm>
            <a:off x="5672372" y="3411932"/>
            <a:ext cx="948432" cy="948432"/>
            <a:chOff x="2592100" y="2130125"/>
            <a:chExt cx="572699" cy="572699"/>
          </a:xfrm>
        </p:grpSpPr>
        <p:sp>
          <p:nvSpPr>
            <p:cNvPr id="19" name="Shape 154"/>
            <p:cNvSpPr/>
            <p:nvPr/>
          </p:nvSpPr>
          <p:spPr>
            <a:xfrm>
              <a:off x="2592100" y="2130125"/>
              <a:ext cx="572699" cy="572699"/>
            </a:xfrm>
            <a:prstGeom prst="ellipse">
              <a:avLst/>
            </a:prstGeom>
            <a:solidFill>
              <a:srgbClr val="4FCB2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155"/>
            <p:cNvSpPr/>
            <p:nvPr/>
          </p:nvSpPr>
          <p:spPr>
            <a:xfrm rot="-2696210">
              <a:off x="2686046" y="2291400"/>
              <a:ext cx="384807" cy="212556"/>
            </a:xfrm>
            <a:prstGeom prst="corner">
              <a:avLst>
                <a:gd name="adj1" fmla="val 43923"/>
                <a:gd name="adj2" fmla="val 40484"/>
              </a:avLst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1" name="Shape 141"/>
          <p:cNvGrpSpPr/>
          <p:nvPr/>
        </p:nvGrpSpPr>
        <p:grpSpPr>
          <a:xfrm>
            <a:off x="3565571" y="3411932"/>
            <a:ext cx="948432" cy="948432"/>
            <a:chOff x="5894875" y="3779000"/>
            <a:chExt cx="572699" cy="572699"/>
          </a:xfrm>
        </p:grpSpPr>
        <p:sp>
          <p:nvSpPr>
            <p:cNvPr id="22" name="Shape 142"/>
            <p:cNvSpPr/>
            <p:nvPr/>
          </p:nvSpPr>
          <p:spPr>
            <a:xfrm>
              <a:off x="5894875" y="3779000"/>
              <a:ext cx="572699" cy="572699"/>
            </a:xfrm>
            <a:prstGeom prst="ellipse">
              <a:avLst/>
            </a:prstGeom>
            <a:solidFill>
              <a:srgbClr val="D7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143"/>
            <p:cNvSpPr/>
            <p:nvPr/>
          </p:nvSpPr>
          <p:spPr>
            <a:xfrm rot="2713512">
              <a:off x="5992316" y="3876336"/>
              <a:ext cx="377810" cy="378023"/>
            </a:xfrm>
            <a:prstGeom prst="plus">
              <a:avLst>
                <a:gd name="adj" fmla="val 36585"/>
              </a:avLst>
            </a:prstGeom>
            <a:solidFill>
              <a:schemeClr val="bg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" name="Shape 138"/>
          <p:cNvGrpSpPr/>
          <p:nvPr/>
        </p:nvGrpSpPr>
        <p:grpSpPr>
          <a:xfrm>
            <a:off x="1487165" y="3416828"/>
            <a:ext cx="948432" cy="948432"/>
            <a:chOff x="7599475" y="3779000"/>
            <a:chExt cx="572699" cy="572699"/>
          </a:xfrm>
        </p:grpSpPr>
        <p:sp>
          <p:nvSpPr>
            <p:cNvPr id="25" name="Shape 139"/>
            <p:cNvSpPr/>
            <p:nvPr/>
          </p:nvSpPr>
          <p:spPr>
            <a:xfrm>
              <a:off x="7599475" y="3779000"/>
              <a:ext cx="572699" cy="572699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140"/>
            <p:cNvSpPr/>
            <p:nvPr/>
          </p:nvSpPr>
          <p:spPr>
            <a:xfrm>
              <a:off x="7717375" y="4005950"/>
              <a:ext cx="336900" cy="118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" name="Shape 138"/>
          <p:cNvGrpSpPr/>
          <p:nvPr/>
        </p:nvGrpSpPr>
        <p:grpSpPr>
          <a:xfrm>
            <a:off x="7769169" y="3416828"/>
            <a:ext cx="948432" cy="948432"/>
            <a:chOff x="7599475" y="3779000"/>
            <a:chExt cx="572699" cy="572699"/>
          </a:xfrm>
        </p:grpSpPr>
        <p:sp>
          <p:nvSpPr>
            <p:cNvPr id="28" name="Shape 139"/>
            <p:cNvSpPr/>
            <p:nvPr/>
          </p:nvSpPr>
          <p:spPr>
            <a:xfrm>
              <a:off x="7599475" y="3779000"/>
              <a:ext cx="572699" cy="572699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140"/>
            <p:cNvSpPr/>
            <p:nvPr/>
          </p:nvSpPr>
          <p:spPr>
            <a:xfrm>
              <a:off x="7717375" y="4005950"/>
              <a:ext cx="336900" cy="118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" name="Shape 138"/>
          <p:cNvGrpSpPr/>
          <p:nvPr/>
        </p:nvGrpSpPr>
        <p:grpSpPr>
          <a:xfrm>
            <a:off x="9889935" y="3416828"/>
            <a:ext cx="948432" cy="948432"/>
            <a:chOff x="7599475" y="3779000"/>
            <a:chExt cx="572699" cy="572699"/>
          </a:xfrm>
        </p:grpSpPr>
        <p:sp>
          <p:nvSpPr>
            <p:cNvPr id="31" name="Shape 139"/>
            <p:cNvSpPr/>
            <p:nvPr/>
          </p:nvSpPr>
          <p:spPr>
            <a:xfrm>
              <a:off x="7599475" y="3779000"/>
              <a:ext cx="572699" cy="572699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140"/>
            <p:cNvSpPr/>
            <p:nvPr/>
          </p:nvSpPr>
          <p:spPr>
            <a:xfrm>
              <a:off x="7717375" y="4005950"/>
              <a:ext cx="336900" cy="1187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84045" y="2672746"/>
            <a:ext cx="134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Engaging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25035" y="2672746"/>
            <a:ext cx="162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Time efficient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60025" y="2672746"/>
            <a:ext cx="134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Actionable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40688" y="2511491"/>
            <a:ext cx="1778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Ease of collaboration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54576" y="2640872"/>
            <a:ext cx="1686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Adaptability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32190" y="406400"/>
            <a:ext cx="5727619" cy="1094477"/>
          </a:xfrm>
          <a:prstGeom prst="rect">
            <a:avLst/>
          </a:prstGeom>
          <a:solidFill>
            <a:srgbClr val="24314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Oswald Light" panose="02000506000000020004" pitchFamily="50" charset="0"/>
              </a:rPr>
              <a:t>Current State of </a:t>
            </a:r>
            <a:r>
              <a:rPr lang="en-US" sz="4000" err="1">
                <a:latin typeface="Oswald Light" panose="02000506000000020004" pitchFamily="50" charset="0"/>
              </a:rPr>
              <a:t>Wargaming</a:t>
            </a:r>
            <a:endParaRPr lang="en-US" sz="4000">
              <a:latin typeface="Oswald Light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1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7181" r="39895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782890" y="561922"/>
            <a:ext cx="6770679" cy="5356770"/>
          </a:xfrm>
        </p:spPr>
        <p:txBody>
          <a:bodyPr/>
          <a:lstStyle/>
          <a:p>
            <a:r>
              <a:rPr lang="en-US" dirty="0"/>
              <a:t>“Gaming is a people-driven tool that is effective at examining decision-making, exploring issues, explaining implications, and identifying questions for future study.”</a:t>
            </a:r>
          </a:p>
          <a:p>
            <a:r>
              <a:rPr lang="en-US" sz="1800" dirty="0"/>
              <a:t>-      Jeff Wong, Marine Officer Reservist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Wargaming</a:t>
            </a:r>
            <a:r>
              <a:rPr lang="en-US" dirty="0"/>
              <a:t>, once only a discipline used in military preparation, has emerged as a driving force in shaping strategies in corporate boardrooms….”</a:t>
            </a:r>
          </a:p>
          <a:p>
            <a:r>
              <a:rPr lang="en-US" dirty="0"/>
              <a:t>–      </a:t>
            </a:r>
            <a:r>
              <a:rPr lang="en-US" sz="1800" dirty="0"/>
              <a:t>Michael McConnell, Director of National Intelligence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Booz Allen Hamilton Internal</a:t>
            </a:r>
          </a:p>
        </p:txBody>
      </p:sp>
    </p:spTree>
    <p:extLst>
      <p:ext uri="{BB962C8B-B14F-4D97-AF65-F5344CB8AC3E}">
        <p14:creationId xmlns:p14="http://schemas.microsoft.com/office/powerpoint/2010/main" val="114037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0038" y="6400800"/>
            <a:ext cx="461962" cy="457200"/>
          </a:xfrm>
        </p:spPr>
        <p:txBody>
          <a:bodyPr/>
          <a:lstStyle/>
          <a:p>
            <a:fld id="{EACE6E22-E655-5947-A8B4-6F095FBA2C1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111760" y="6417659"/>
            <a:ext cx="4943475" cy="457200"/>
          </a:xfrm>
        </p:spPr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6" name="Rectangle 5"/>
          <p:cNvSpPr/>
          <p:nvPr/>
        </p:nvSpPr>
        <p:spPr>
          <a:xfrm>
            <a:off x="2528996" y="2676653"/>
            <a:ext cx="7278381" cy="1647067"/>
          </a:xfrm>
          <a:prstGeom prst="rect">
            <a:avLst/>
          </a:prstGeom>
          <a:solidFill>
            <a:srgbClr val="5D7D95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>
                <a:latin typeface="Oswald Light" panose="02000506000000020004" pitchFamily="50" charset="0"/>
              </a:rPr>
              <a:t>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821731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86648" y="648594"/>
            <a:ext cx="2907348" cy="646551"/>
          </a:xfrm>
        </p:spPr>
        <p:txBody>
          <a:bodyPr/>
          <a:lstStyle/>
          <a:p>
            <a:r>
              <a:rPr lang="en-US"/>
              <a:t>What is Augmented Reality (AR)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921122" y="5582484"/>
            <a:ext cx="2438400" cy="264356"/>
          </a:xfrm>
        </p:spPr>
        <p:txBody>
          <a:bodyPr/>
          <a:lstStyle/>
          <a:p>
            <a:pPr algn="ctr"/>
            <a:r>
              <a:rPr lang="en-US"/>
              <a:t>Microsoft </a:t>
            </a:r>
            <a:r>
              <a:rPr lang="en-US" err="1"/>
              <a:t>Hololens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11947" t="3941" r="12017" b="8247"/>
          <a:stretch/>
        </p:blipFill>
        <p:spPr>
          <a:xfrm>
            <a:off x="5758250" y="109688"/>
            <a:ext cx="4994910" cy="30399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8" y="3158280"/>
            <a:ext cx="2868014" cy="2864430"/>
          </a:xfrm>
          <a:prstGeom prst="rect">
            <a:avLst/>
          </a:prstGeom>
        </p:spPr>
      </p:pic>
      <p:sp>
        <p:nvSpPr>
          <p:cNvPr id="30" name="Content Placeholder 6"/>
          <p:cNvSpPr txBox="1">
            <a:spLocks/>
          </p:cNvSpPr>
          <p:nvPr/>
        </p:nvSpPr>
        <p:spPr>
          <a:xfrm>
            <a:off x="686648" y="1160915"/>
            <a:ext cx="2907348" cy="198868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  <a:defRPr sz="1400" i="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Grande" charset="0"/>
              <a:buChar char="-"/>
              <a:tabLst/>
              <a:defRPr sz="1400" i="0" kern="1200" cap="none" spc="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548640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ourier New" charset="0"/>
              <a:buChar char="o"/>
              <a:tabLst/>
              <a:defRPr sz="1400" i="0" kern="12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LucidaGrande" charset="0"/>
              <a:buNone/>
              <a:tabLst/>
              <a:defRPr sz="1600" b="1" i="0" kern="1200" cap="all" spc="100" baseline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tabLst/>
              <a:defRPr sz="1400" i="1" kern="1200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/>
              <a:buNone/>
              <a:defRPr sz="1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endParaRPr lang="en-US"/>
          </a:p>
          <a:p>
            <a:pPr lvl="4"/>
            <a:endParaRPr lang="en-US"/>
          </a:p>
          <a:p>
            <a:pPr lvl="4"/>
            <a:r>
              <a:rPr lang="en-US"/>
              <a:t>“…augmented reality technology lets people see digital imagery overlaid onto the physical world”</a:t>
            </a:r>
          </a:p>
          <a:p>
            <a:pPr lvl="4"/>
            <a:r>
              <a:rPr lang="en-US"/>
              <a:t>	- Fortune</a:t>
            </a:r>
          </a:p>
          <a:p>
            <a:pPr marL="365760" lvl="2" indent="0">
              <a:buFont typeface="Courier New" charset="0"/>
              <a:buNone/>
            </a:pPr>
            <a:endParaRPr lang="en-US"/>
          </a:p>
          <a:p>
            <a:pPr lvl="2"/>
            <a:endParaRPr lang="en-US"/>
          </a:p>
          <a:p>
            <a:pPr lvl="3"/>
            <a:endParaRPr lang="en-US"/>
          </a:p>
          <a:p>
            <a:pPr lvl="3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250" y="3426108"/>
            <a:ext cx="4994910" cy="28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4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Calibri" panose="020F0502020204030204" pitchFamily="34" charset="0"/>
              </a:rPr>
              <a:t>Chess demo</a:t>
            </a:r>
            <a:endParaRPr lang="en-US"/>
          </a:p>
        </p:txBody>
      </p:sp>
      <p:pic>
        <p:nvPicPr>
          <p:cNvPr id="8" name="Chess Cut 1 - Ash Speed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0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NW Narrow Master">
  <a:themeElements>
    <a:clrScheme name="Custom 2 new theme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87AF99"/>
      </a:accent3>
      <a:accent4>
        <a:srgbClr val="AC4324"/>
      </a:accent4>
      <a:accent5>
        <a:srgbClr val="CF3237"/>
      </a:accent5>
      <a:accent6>
        <a:srgbClr val="F6A81B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Presentation.potx" id="{6CA64C6C-1A9C-498A-BD83-6D2BD305C1BB}" vid="{79DEA780-A857-48B1-8A48-A5C852C3A74C}"/>
    </a:ext>
  </a:extLst>
</a:theme>
</file>

<file path=ppt/theme/theme2.xml><?xml version="1.0" encoding="utf-8"?>
<a:theme xmlns:a="http://schemas.openxmlformats.org/drawingml/2006/main" name="Wide">
  <a:themeElements>
    <a:clrScheme name="Custom 2 new theme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87AF99"/>
      </a:accent3>
      <a:accent4>
        <a:srgbClr val="AC4324"/>
      </a:accent4>
      <a:accent5>
        <a:srgbClr val="CF3237"/>
      </a:accent5>
      <a:accent6>
        <a:srgbClr val="F6A81B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Presentation.potx" id="{6CA64C6C-1A9C-498A-BD83-6D2BD305C1BB}" vid="{451D6A1D-DE50-4E9D-80F0-D689215859B1}"/>
    </a:ext>
  </a:extLst>
</a:theme>
</file>

<file path=ppt/theme/theme3.xml><?xml version="1.0" encoding="utf-8"?>
<a:theme xmlns:a="http://schemas.openxmlformats.org/drawingml/2006/main" name="FC Master">
  <a:themeElements>
    <a:clrScheme name="Custom 2 new theme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87AF99"/>
      </a:accent3>
      <a:accent4>
        <a:srgbClr val="AC4324"/>
      </a:accent4>
      <a:accent5>
        <a:srgbClr val="CF3237"/>
      </a:accent5>
      <a:accent6>
        <a:srgbClr val="F6A81B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Presentation.potx" id="{6CA64C6C-1A9C-498A-BD83-6D2BD305C1BB}" vid="{F3058161-A43F-4C97-907D-B9747093428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598</Words>
  <Application>Microsoft Office PowerPoint</Application>
  <PresentationFormat>Widescreen</PresentationFormat>
  <Paragraphs>149</Paragraphs>
  <Slides>21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Malgun Gothic Semilight</vt:lpstr>
      <vt:lpstr>Microsoft JhengHei Light</vt:lpstr>
      <vt:lpstr>Arial</vt:lpstr>
      <vt:lpstr>Calibri</vt:lpstr>
      <vt:lpstr>Calibri Light</vt:lpstr>
      <vt:lpstr>Courier New</vt:lpstr>
      <vt:lpstr>Franklin Gothic Demi Cond</vt:lpstr>
      <vt:lpstr>Georgia</vt:lpstr>
      <vt:lpstr>LucidaGrande</vt:lpstr>
      <vt:lpstr>oswald</vt:lpstr>
      <vt:lpstr>oswald</vt:lpstr>
      <vt:lpstr>Oswald Light</vt:lpstr>
      <vt:lpstr>NW Narrow Master</vt:lpstr>
      <vt:lpstr>Wide</vt:lpstr>
      <vt:lpstr>FC Master</vt:lpstr>
      <vt:lpstr>Immersive Wargaming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Augmented Reality (AR)</vt:lpstr>
      <vt:lpstr>PowerPoint Presentation</vt:lpstr>
      <vt:lpstr>Wargaming in 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Booz allen Hamilton?</vt:lpstr>
      <vt:lpstr>Moving forward</vt:lpstr>
      <vt:lpstr>PowerPoint Presentation</vt:lpstr>
      <vt:lpstr>PowerPoint Presentation</vt:lpstr>
      <vt:lpstr>What is AR/VR</vt:lpstr>
      <vt:lpstr>Cyber 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Wargaming</dc:title>
  <cp:lastModifiedBy>Pham, Casey [USA]</cp:lastModifiedBy>
  <cp:revision>6</cp:revision>
  <dcterms:modified xsi:type="dcterms:W3CDTF">2017-08-09T16:48:00Z</dcterms:modified>
</cp:coreProperties>
</file>